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2" r:id="rId4"/>
    <p:sldId id="267" r:id="rId5"/>
    <p:sldId id="265" r:id="rId6"/>
    <p:sldId id="263" r:id="rId7"/>
    <p:sldId id="266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6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3"/>
    <p:restoredTop sz="94653"/>
  </p:normalViewPr>
  <p:slideViewPr>
    <p:cSldViewPr snapToGrid="0" snapToObjects="1">
      <p:cViewPr varScale="1">
        <p:scale>
          <a:sx n="48" d="100"/>
          <a:sy n="48" d="100"/>
        </p:scale>
        <p:origin x="200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BF367-9331-45AD-3C1B-82B9A0BB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AF7DF1-2393-EBDF-4E48-EC225CFE6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D14CC-3877-2C15-BB5B-6E6A69E3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F6E54-7E5E-1731-8B05-59005C3D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D38FB-33CD-9170-B9C9-D516B3FB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23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15C1D-9753-1B8F-27EF-76ECC127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9D6556-EEDD-0F1E-186D-E35A1755C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E8D7D2-8AAE-6C42-AA00-8DD2495A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30370-A8BB-61A7-118A-C4E7F117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6A560-719E-DBA4-582E-9DE9984D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09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02591-E133-8235-0C01-21E1D7BB8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1789B9-0A8B-7C53-AE55-CDBA2D8DA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AF2CF-800F-351B-EDF2-144A18F1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10B9F-D029-875A-AD7E-752048B0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9F5F0-825E-DF38-9676-52D342BC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373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2209B-3560-AE30-5C71-DB13F8DE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6CCE8-48E8-2397-297D-6E1467C3C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A2CC8-7369-E555-FB4C-56D5F4EE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AC7E9-58B2-19FF-6C6F-430E3A91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AD098-5660-A1B1-F2E5-B934C5C9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19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B4AC-6507-E333-371C-D8E5AEE5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4FED2D-B9A8-CBB4-9ECB-E12CE127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0087E-6B28-90D8-F5C8-C2408897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06B7BD-988C-5329-5C14-508A1C3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FE7F7-3FFD-0840-0248-8F47E90E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26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A5EF2-098B-79C2-6A4A-9FFF28B1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BB44D-7360-D734-91CD-FBF7C82C7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A0E91C-FC2B-6D5D-B5D8-178E85539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9C663-8085-1DD3-9D21-A50EBAC8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396C92-A568-05A6-60BC-C1FDF823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45A16-0554-BFC2-9F6F-63278529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36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43C20-5362-0AD7-5D84-782EB513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39F060-6709-9B1C-64E7-ED950A13F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A8E5D-5079-A83F-DBFD-6FE2F1AAA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A92BA5-3A8C-E954-3370-497E08B17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EE4D9-9F6E-03B8-585C-99272E962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80A69F-7961-2AB6-2559-6A01D5BF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3670D7-1231-A64E-3348-3C1B8ACD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B70537-2CA0-1B06-AB71-84C2E6B7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64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BEE0E-0284-2D0D-F7D3-E6D164BE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776CD7-4967-3FD0-6427-B860B708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FAF9C4-79A4-28B2-772A-0496323E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A4779-675F-F6B1-9146-66F0BA0D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3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49F107-29E6-9720-59E1-A1DAD6F6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61E6A3-5D3B-CDE8-535E-AE105CEC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46E0B-C746-A446-4099-1D07C067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24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594ED-1937-0B87-F275-0D02947A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4E235-841B-FA0D-BF68-FECEA5E81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08DB45-5F17-74C4-D840-6B154902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D82E8-200D-7735-22D0-76BE5E81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6453E-41D7-A2C4-585E-E5A00D70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67FAC7-5ED4-7F11-F295-36CB2AF9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77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04769-9C1E-E447-AD2B-7F723284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7A4647-FDF3-9730-6A7A-CD0CEB903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8DE836-CC36-58F6-19A7-4D6318547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EC10B-368F-E4B0-7C81-66546CD4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38F251-731F-326C-BD6D-AE51B47C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14020-04FB-93CE-D773-3BE7BEC3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26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F3235-8DCA-E91E-8864-7D956964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317698-2476-793C-1914-5EC28E9A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DC40C-8FFB-37D5-2390-564581D4E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FCD9C-277E-DC40-A8D4-A794BDD6308A}" type="datetimeFigureOut">
              <a:rPr kumimoji="1" lang="ko-KR" altLang="en-US" smtClean="0"/>
              <a:t>2023. 3. 13.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6D21E-EB7F-0A87-DFF0-9CE11658B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AADE7-3F35-7874-1923-29917C1B2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A6239-4A0C-FF4C-9CE9-ED85E62CB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6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17/06/relationships/model3d" Target="../media/model3d3.glb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17/06/relationships/model3d" Target="../media/model3d5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9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0" y="1253405"/>
            <a:ext cx="9144000" cy="1025180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ko-KR" sz="48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2023 1</a:t>
            </a:r>
            <a:r>
              <a:rPr kumimoji="1" lang="ko-KR" altLang="en-US" sz="48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분기 게임 시장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A4EC7F-67D4-71C7-E2EE-E83B1D710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3313" y="5323128"/>
            <a:ext cx="3475298" cy="760172"/>
          </a:xfrm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AI_18_</a:t>
            </a:r>
            <a:r>
              <a:rPr kumimoji="1" lang="ko-KR" altLang="en-US" sz="32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김태훈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Kodian Dark">
                <a:extLst>
                  <a:ext uri="{FF2B5EF4-FFF2-40B4-BE49-F238E27FC236}">
                    <a16:creationId xmlns:a16="http://schemas.microsoft.com/office/drawing/2014/main" id="{A0FE28D4-B30E-CBE4-63F5-4EADA46E9D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648987"/>
                  </p:ext>
                </p:extLst>
              </p:nvPr>
            </p:nvGraphicFramePr>
            <p:xfrm>
              <a:off x="1017319" y="1249901"/>
              <a:ext cx="1546756" cy="49423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46756" cy="4942391"/>
                    </a:xfrm>
                    <a:prstGeom prst="rect">
                      <a:avLst/>
                    </a:prstGeom>
                  </am3d:spPr>
                  <am3d:camera>
                    <am3d:pos x="0" y="0" z="503079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285" d="1000000"/>
                    <am3d:preTrans dx="149682" dy="-17855412" dz="1139957"/>
                    <am3d:scale>
                      <am3d:sx n="1000000" d="1000000"/>
                      <am3d:sy n="1000000" d="1000000"/>
                      <am3d:sz n="1000000" d="1000000"/>
                    </am3d:scale>
                    <am3d:rot ax="975230" ay="646603" az="1871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9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Kodian Dark">
                <a:extLst>
                  <a:ext uri="{FF2B5EF4-FFF2-40B4-BE49-F238E27FC236}">
                    <a16:creationId xmlns:a16="http://schemas.microsoft.com/office/drawing/2014/main" id="{A0FE28D4-B30E-CBE4-63F5-4EADA46E9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319" y="1249901"/>
                <a:ext cx="1546756" cy="494239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2298700" y="15494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9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F96DC74-16B0-B22F-FDE6-60B4D3D8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4" y="1248483"/>
            <a:ext cx="5946636" cy="49555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F8BB94-95A3-9DE6-0B60-9E8E99B2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8483"/>
            <a:ext cx="5946637" cy="4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7">
            <a:extLst>
              <a:ext uri="{FF2B5EF4-FFF2-40B4-BE49-F238E27FC236}">
                <a16:creationId xmlns:a16="http://schemas.microsoft.com/office/drawing/2014/main" id="{85CCA117-69D0-539D-4FAF-AC9988D1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7973"/>
            <a:ext cx="9144000" cy="5627926"/>
          </a:xfrm>
        </p:spPr>
        <p:txBody>
          <a:bodyPr>
            <a:noAutofit/>
          </a:bodyPr>
          <a:lstStyle/>
          <a:p>
            <a:pPr marL="457200" indent="-457200" algn="l">
              <a:buFontTx/>
              <a:buChar char="-"/>
            </a:pPr>
            <a:r>
              <a:rPr lang="en" altLang="ko-KR" sz="3200" b="0" i="0" dirty="0">
                <a:solidFill>
                  <a:schemeClr val="bg1"/>
                </a:solidFill>
                <a:effectLst/>
                <a:latin typeface="-apple-system"/>
              </a:rPr>
              <a:t>platform, puzzle, strategy </a:t>
            </a:r>
            <a:r>
              <a:rPr lang="ko-KR" altLang="en-US" sz="3200" b="0" i="0" dirty="0">
                <a:solidFill>
                  <a:schemeClr val="bg1"/>
                </a:solidFill>
                <a:effectLst/>
                <a:latin typeface="-apple-system"/>
              </a:rPr>
              <a:t>장르를 제외하고 모든 게임 분야는 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-apple-system"/>
              </a:rPr>
              <a:t>1990</a:t>
            </a:r>
            <a:r>
              <a:rPr lang="ko-KR" altLang="en-US" sz="3200" b="0" i="0" dirty="0">
                <a:solidFill>
                  <a:schemeClr val="bg1"/>
                </a:solidFill>
                <a:effectLst/>
                <a:latin typeface="-apple-system"/>
              </a:rPr>
              <a:t>년대 중후반을 기점으로 꾸준한 상승세를 이어 오고 있다</a:t>
            </a:r>
            <a:r>
              <a:rPr lang="en-US" altLang="ko-KR" sz="3200" b="0" i="0" dirty="0">
                <a:effectLst/>
                <a:latin typeface="-apple-system"/>
              </a:rPr>
              <a:t>.</a:t>
            </a:r>
          </a:p>
          <a:p>
            <a:pPr marL="457200" indent="-457200" algn="l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  <a:latin typeface="-apple-system"/>
              </a:rPr>
              <a:t>Platform </a:t>
            </a:r>
            <a:r>
              <a:rPr lang="ko-KR" altLang="en-US" sz="3200" dirty="0">
                <a:solidFill>
                  <a:schemeClr val="bg1"/>
                </a:solidFill>
                <a:latin typeface="-apple-system"/>
              </a:rPr>
              <a:t>장르의 경우 큰 변화가 </a:t>
            </a:r>
            <a:r>
              <a:rPr lang="ko-KR" altLang="en-US" sz="3200" dirty="0" err="1">
                <a:solidFill>
                  <a:schemeClr val="bg1"/>
                </a:solidFill>
                <a:latin typeface="-apple-system"/>
              </a:rPr>
              <a:t>있다기</a:t>
            </a:r>
            <a:r>
              <a:rPr lang="ko-KR" altLang="en-US" sz="3200" dirty="0">
                <a:solidFill>
                  <a:schemeClr val="bg1"/>
                </a:solidFill>
                <a:latin typeface="-apple-system"/>
              </a:rPr>
              <a:t> 보다는 꾸준한 관심을 받아 왔다고 생각 된다</a:t>
            </a:r>
            <a:r>
              <a:rPr lang="en-US" altLang="ko-KR" sz="3200" dirty="0">
                <a:solidFill>
                  <a:schemeClr val="bg1"/>
                </a:solidFill>
                <a:latin typeface="-apple-system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-apple-system"/>
              </a:rPr>
              <a:t> 게임 산업의 발전을 따라 성장한 느낌이 강하고 딱히 트렌드가 있다고 해석하긴 어려울 것 같다</a:t>
            </a:r>
            <a:r>
              <a:rPr lang="en-US" altLang="ko-KR" sz="3200" dirty="0">
                <a:solidFill>
                  <a:schemeClr val="bg1"/>
                </a:solidFill>
                <a:latin typeface="-apple-system"/>
              </a:rPr>
              <a:t>.</a:t>
            </a:r>
          </a:p>
          <a:p>
            <a:pPr marL="457200" indent="-457200" algn="l">
              <a:buFontTx/>
              <a:buChar char="-"/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puzzle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장르는 게임에 연도별 트렌드가 있다는 것을 가장 잘 보여주는 게임 장르이다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457200" indent="-457200" algn="l">
              <a:buFontTx/>
              <a:buChar char="-"/>
            </a:pPr>
            <a:r>
              <a:rPr lang="en" altLang="ko-KR" b="0" i="0" dirty="0">
                <a:solidFill>
                  <a:schemeClr val="bg1"/>
                </a:solidFill>
                <a:effectLst/>
                <a:latin typeface="-apple-system"/>
              </a:rPr>
              <a:t>strategy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장르의 경우에도 세대에 따라 낙폭이 있는 것을 확인할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457200" indent="-457200" algn="l">
              <a:buFontTx/>
              <a:buChar char="-"/>
            </a:pP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457200" indent="-457200" algn="l">
              <a:buFontTx/>
              <a:buChar char="-"/>
            </a:pPr>
            <a:endParaRPr lang="en-US" altLang="ko-KR" sz="3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8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7">
            <a:extLst>
              <a:ext uri="{FF2B5EF4-FFF2-40B4-BE49-F238E27FC236}">
                <a16:creationId xmlns:a16="http://schemas.microsoft.com/office/drawing/2014/main" id="{85CCA117-69D0-539D-4FAF-AC9988D1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7973"/>
            <a:ext cx="9144000" cy="5627926"/>
          </a:xfrm>
        </p:spPr>
        <p:txBody>
          <a:bodyPr>
            <a:noAutofit/>
          </a:bodyPr>
          <a:lstStyle/>
          <a:p>
            <a:pPr marL="457200" indent="-457200" algn="l">
              <a:buFontTx/>
              <a:buChar char="-"/>
            </a:pP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200" b="0" i="0" dirty="0">
                <a:solidFill>
                  <a:schemeClr val="bg1"/>
                </a:solidFill>
                <a:effectLst/>
                <a:latin typeface="-apple-system"/>
              </a:rPr>
              <a:t>결론</a:t>
            </a:r>
            <a:endParaRPr lang="en-US" altLang="ko-KR" sz="3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4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63" y="11848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인기가 많은 게임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게임 생산량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)</a:t>
            </a:r>
            <a:endParaRPr kumimoji="1" lang="ko-KR" altLang="en-US" sz="3600" dirty="0">
              <a:solidFill>
                <a:schemeClr val="bg1"/>
              </a:solidFill>
              <a:latin typeface="LABDigital" panose="02020603020101020101" pitchFamily="18" charset="-127"/>
              <a:ea typeface="LABDigital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F3E1051-2175-A77F-DA0E-F6B72E59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" y="1252039"/>
            <a:ext cx="5480050" cy="258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CBCAC5-0D5E-8FF1-69B3-F98160279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1255359"/>
            <a:ext cx="5589118" cy="2607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1E9B74-056E-9344-E267-9B8D3622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1" y="4154162"/>
            <a:ext cx="5497312" cy="2526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F6EC7-402A-9412-6D58-B51F8094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298" y="4119446"/>
            <a:ext cx="5589119" cy="25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63" y="11848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인기가 많은 게임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게임 생산량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)</a:t>
            </a:r>
            <a:endParaRPr kumimoji="1" lang="ko-KR" altLang="en-US" sz="3600" dirty="0">
              <a:solidFill>
                <a:schemeClr val="bg1"/>
              </a:solidFill>
              <a:latin typeface="LABDigital" panose="02020603020101020101" pitchFamily="18" charset="-127"/>
              <a:ea typeface="LABDigital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9E4233-C562-29EC-B2C2-023FB03F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3" y="1163896"/>
            <a:ext cx="5413521" cy="2506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31C1D5-AC16-71D2-D1FC-97F01A073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98" y="1139038"/>
            <a:ext cx="5589119" cy="2605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1521F7-9612-097A-6E7D-BAC384DEF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06" y="4113522"/>
            <a:ext cx="5413521" cy="2566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65A444-240F-F8A3-7781-4415D02BD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298" y="4094190"/>
            <a:ext cx="5589119" cy="25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8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인기가 많은 게임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(</a:t>
            </a:r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게임 생산량</a:t>
            </a:r>
            <a:r>
              <a:rPr kumimoji="1" lang="en-US" altLang="ko-KR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)</a:t>
            </a:r>
            <a:endParaRPr kumimoji="1" lang="ko-KR" altLang="en-US" sz="3600" dirty="0">
              <a:solidFill>
                <a:schemeClr val="bg1"/>
              </a:solidFill>
              <a:latin typeface="LABDigital" panose="02020603020101020101" pitchFamily="18" charset="-127"/>
              <a:ea typeface="LABDigital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D9283EE-89F5-54B9-9FC7-253A87EB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3" y="983690"/>
            <a:ext cx="5337316" cy="2477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A21953-1B20-528A-B1EE-744E1D74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98" y="983690"/>
            <a:ext cx="5579732" cy="26175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330A1A-9E12-34C4-7B4F-1A5AE293E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83" y="4094190"/>
            <a:ext cx="5337315" cy="2552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58B177-2096-9F45-5973-8407EFB45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298" y="4023236"/>
            <a:ext cx="5579732" cy="26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" y="-107528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0" y="1253405"/>
            <a:ext cx="9144000" cy="1025180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48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결론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2298700" y="15494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모델 9" descr="Puzzle">
                <a:extLst>
                  <a:ext uri="{FF2B5EF4-FFF2-40B4-BE49-F238E27FC236}">
                    <a16:creationId xmlns:a16="http://schemas.microsoft.com/office/drawing/2014/main" id="{0751FBC6-027D-F4EA-2AF4-9E0FD1DD39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109449"/>
                  </p:ext>
                </p:extLst>
              </p:nvPr>
            </p:nvGraphicFramePr>
            <p:xfrm>
              <a:off x="9080412" y="3071988"/>
              <a:ext cx="2772451" cy="31311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2451" cy="313119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498330" ay="-1956083" az="-15356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56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모델 9" descr="Puzzle">
                <a:extLst>
                  <a:ext uri="{FF2B5EF4-FFF2-40B4-BE49-F238E27FC236}">
                    <a16:creationId xmlns:a16="http://schemas.microsoft.com/office/drawing/2014/main" id="{0751FBC6-027D-F4EA-2AF4-9E0FD1DD39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0412" y="3071988"/>
                <a:ext cx="2772451" cy="3131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모델 10" descr="Head With Gears">
                <a:extLst>
                  <a:ext uri="{FF2B5EF4-FFF2-40B4-BE49-F238E27FC236}">
                    <a16:creationId xmlns:a16="http://schemas.microsoft.com/office/drawing/2014/main" id="{F0F2101C-F0A2-9EF9-D605-75D2FB8829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0261254"/>
                  </p:ext>
                </p:extLst>
              </p:nvPr>
            </p:nvGraphicFramePr>
            <p:xfrm>
              <a:off x="2359708" y="61987"/>
              <a:ext cx="1996924" cy="238283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96924" cy="2382835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-8" ay="1619027" az="-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193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모델 10" descr="Head With Gears">
                <a:extLst>
                  <a:ext uri="{FF2B5EF4-FFF2-40B4-BE49-F238E27FC236}">
                    <a16:creationId xmlns:a16="http://schemas.microsoft.com/office/drawing/2014/main" id="{F0F2101C-F0A2-9EF9-D605-75D2FB8829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708" y="61987"/>
                <a:ext cx="1996924" cy="238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모델 11" descr="Revolver">
                <a:extLst>
                  <a:ext uri="{FF2B5EF4-FFF2-40B4-BE49-F238E27FC236}">
                    <a16:creationId xmlns:a16="http://schemas.microsoft.com/office/drawing/2014/main" id="{ED535DBC-2A44-BB3F-7691-7DB880ECD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9437219"/>
                  </p:ext>
                </p:extLst>
              </p:nvPr>
            </p:nvGraphicFramePr>
            <p:xfrm>
              <a:off x="7835370" y="618572"/>
              <a:ext cx="3090544" cy="179859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90544" cy="1798596"/>
                    </a:xfrm>
                    <a:prstGeom prst="rect">
                      <a:avLst/>
                    </a:prstGeom>
                  </am3d:spPr>
                  <am3d:camera>
                    <am3d:pos x="0" y="0" z="524520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5742" d="1000000"/>
                    <am3d:preTrans dx="1746609" dy="-8496957" dz="350792"/>
                    <am3d:scale>
                      <am3d:sx n="1000000" d="1000000"/>
                      <am3d:sy n="1000000" d="1000000"/>
                      <am3d:sz n="1000000" d="1000000"/>
                    </am3d:scale>
                    <am3d:rot ax="2506764" ay="2209684" az="169026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46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모델 11" descr="Revolver">
                <a:extLst>
                  <a:ext uri="{FF2B5EF4-FFF2-40B4-BE49-F238E27FC236}">
                    <a16:creationId xmlns:a16="http://schemas.microsoft.com/office/drawing/2014/main" id="{ED535DBC-2A44-BB3F-7691-7DB880ECD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5370" y="618572"/>
                <a:ext cx="3090544" cy="179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모델 12" descr="C7 tuner car yellow">
                <a:extLst>
                  <a:ext uri="{FF2B5EF4-FFF2-40B4-BE49-F238E27FC236}">
                    <a16:creationId xmlns:a16="http://schemas.microsoft.com/office/drawing/2014/main" id="{2F22FCC7-AC58-D3C8-D6B6-A814D8559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079233"/>
                  </p:ext>
                </p:extLst>
              </p:nvPr>
            </p:nvGraphicFramePr>
            <p:xfrm>
              <a:off x="10797" y="3093073"/>
              <a:ext cx="3908467" cy="28679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908467" cy="2867900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131033" ay="1754110" az="56797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3043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모델 12" descr="C7 tuner car yellow">
                <a:extLst>
                  <a:ext uri="{FF2B5EF4-FFF2-40B4-BE49-F238E27FC236}">
                    <a16:creationId xmlns:a16="http://schemas.microsoft.com/office/drawing/2014/main" id="{2F22FCC7-AC58-D3C8-D6B6-A814D8559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97" y="3093073"/>
                <a:ext cx="3908467" cy="2867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528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지역에 따른 게임 선호도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7">
            <a:extLst>
              <a:ext uri="{FF2B5EF4-FFF2-40B4-BE49-F238E27FC236}">
                <a16:creationId xmlns:a16="http://schemas.microsoft.com/office/drawing/2014/main" id="{85CCA117-69D0-539D-4FAF-AC9988D1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63437"/>
            <a:ext cx="9144000" cy="2179953"/>
          </a:xfrm>
        </p:spPr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지역 구분 기준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지역별 선호 장르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지역별 선호 게임 장르의 차이 </a:t>
            </a:r>
          </a:p>
        </p:txBody>
      </p:sp>
    </p:spTree>
    <p:extLst>
      <p:ext uri="{BB962C8B-B14F-4D97-AF65-F5344CB8AC3E}">
        <p14:creationId xmlns:p14="http://schemas.microsoft.com/office/powerpoint/2010/main" val="205195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지역 구분 기준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9E07684-2DE1-BEE4-E692-9F3E1533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313" y="1386564"/>
            <a:ext cx="12192000" cy="1652596"/>
          </a:xfrm>
          <a:prstGeom prst="rect">
            <a:avLst/>
          </a:prstGeom>
        </p:spPr>
      </p:pic>
      <p:sp>
        <p:nvSpPr>
          <p:cNvPr id="8" name="부제목 7">
            <a:extLst>
              <a:ext uri="{FF2B5EF4-FFF2-40B4-BE49-F238E27FC236}">
                <a16:creationId xmlns:a16="http://schemas.microsoft.com/office/drawing/2014/main" id="{85CCA117-69D0-539D-4FAF-AC9988D1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50336"/>
            <a:ext cx="9144000" cy="2861360"/>
          </a:xfrm>
        </p:spPr>
        <p:txBody>
          <a:bodyPr>
            <a:noAutofit/>
          </a:bodyPr>
          <a:lstStyle/>
          <a:p>
            <a:pPr marL="742950" indent="-742950" algn="l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NA</a:t>
            </a:r>
          </a:p>
          <a:p>
            <a:pPr marL="742950" indent="-742950" algn="l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EU</a:t>
            </a:r>
          </a:p>
          <a:p>
            <a:pPr marL="742950" indent="-742950" algn="l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JP</a:t>
            </a:r>
          </a:p>
          <a:p>
            <a:pPr marL="742950" indent="-742950" algn="l">
              <a:buAutoNum type="arabicPeriod"/>
            </a:pPr>
            <a:r>
              <a:rPr lang="en-US" altLang="ko-KR" sz="4000" dirty="0">
                <a:solidFill>
                  <a:schemeClr val="bg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88882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지역에 따른 게임 선호도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70CA2D6-A774-D7E6-BB5D-71DB7D6F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313" y="937973"/>
            <a:ext cx="5989567" cy="3094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86D263-3FB7-F772-E0C1-F3F18237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512" y="4032251"/>
            <a:ext cx="5989567" cy="284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5771B9-A683-AD2E-4E15-4DE24C8FC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50" y="947869"/>
            <a:ext cx="5978539" cy="3094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232A9C-361C-3587-8567-87EEA4F1B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49" y="4032251"/>
            <a:ext cx="5978539" cy="28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지역별 선호 장르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EA9C81B-1D33-175B-D0FD-7E0D21B3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3" y="1119477"/>
            <a:ext cx="3381516" cy="223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672119-EA4A-0731-8B05-C3AB51D90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295" y="3950884"/>
            <a:ext cx="3321876" cy="2337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36F03-9297-497B-5F77-785D6BD3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520" y="1119477"/>
            <a:ext cx="3286835" cy="2231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6ABF4F-116E-6660-C84E-A96C7BBD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519" y="3950884"/>
            <a:ext cx="3264005" cy="2337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FD39C-C6D2-6553-18A6-A039902FC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3" y="3952879"/>
            <a:ext cx="3381516" cy="23403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4AD550-C97D-734E-EE84-F19494F3C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336" y="1122422"/>
            <a:ext cx="3413677" cy="22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지역별 선호 장르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63EA2B9-92C6-0D05-3F3F-D2D22605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3" y="1114925"/>
            <a:ext cx="3275718" cy="22342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42A47C-BB53-BB77-EDAA-B6B31DE2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63" y="3952879"/>
            <a:ext cx="3269643" cy="2305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5FE19E-195C-1ED9-6854-E426BA1FF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728" y="1114925"/>
            <a:ext cx="3190544" cy="22342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EC7BDD-0789-1036-43B3-2D8485D8E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729" y="3963081"/>
            <a:ext cx="3329726" cy="22957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EAF721-FDAA-4A07-BD10-C9BD752D7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419" y="1114925"/>
            <a:ext cx="3275718" cy="23096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865546-5E67-4813-420B-382B12E56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6419" y="3963081"/>
            <a:ext cx="3275719" cy="22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1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313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7">
            <a:extLst>
              <a:ext uri="{FF2B5EF4-FFF2-40B4-BE49-F238E27FC236}">
                <a16:creationId xmlns:a16="http://schemas.microsoft.com/office/drawing/2014/main" id="{85CCA117-69D0-539D-4FAF-AC9988D1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63437"/>
            <a:ext cx="9144000" cy="2179953"/>
          </a:xfrm>
        </p:spPr>
        <p:txBody>
          <a:bodyPr>
            <a:noAutofit/>
          </a:bodyPr>
          <a:lstStyle/>
          <a:p>
            <a:pPr marL="742950" indent="-74295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트렌드의 기준은 무엇인가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연도별 트렌드가 존재 하는가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왜 존재한다고 생각하는가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76E347F-FE2D-7DFE-3DAD-AB8EF2A6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5" y="1354851"/>
            <a:ext cx="5973665" cy="4933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8142D3-5E71-6850-A2F5-BD4338729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4837"/>
            <a:ext cx="5860985" cy="493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E6CE5-FEF3-94B6-8276-3F4F2C13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6EC80F-7EC2-481E-FA2A-E1F835718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863" y="0"/>
            <a:ext cx="7073900" cy="760173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LABDigital" panose="02020603020101020101" pitchFamily="18" charset="-127"/>
                <a:ea typeface="LABDigital" panose="02020603020101020101" pitchFamily="18" charset="-127"/>
              </a:rPr>
              <a:t>연도별 게임의 트렌드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84DA295-55E7-006B-5AD7-B84375A926F0}"/>
              </a:ext>
            </a:extLst>
          </p:cNvPr>
          <p:cNvCxnSpPr/>
          <p:nvPr/>
        </p:nvCxnSpPr>
        <p:spPr>
          <a:xfrm>
            <a:off x="130313" y="177800"/>
            <a:ext cx="7493000" cy="0"/>
          </a:xfrm>
          <a:prstGeom prst="line">
            <a:avLst/>
          </a:prstGeom>
          <a:ln cap="flat">
            <a:solidFill>
              <a:schemeClr val="bg1"/>
            </a:solidFill>
            <a:headEnd type="oval" w="lg" len="sm"/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CA0B84-1363-0F59-31DE-C38EB8D3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2" y="1184884"/>
            <a:ext cx="5965687" cy="50385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D2AB9-D67A-192D-9D0D-81CFC1DCE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84884"/>
            <a:ext cx="5965688" cy="50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4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168</Words>
  <Application>Microsoft Macintosh PowerPoint</Application>
  <PresentationFormat>와이드스크린</PresentationFormat>
  <Paragraphs>34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-apple-system</vt:lpstr>
      <vt:lpstr>맑은 고딕</vt:lpstr>
      <vt:lpstr>LABDigital</vt:lpstr>
      <vt:lpstr>Arial</vt:lpstr>
      <vt:lpstr>Office 테마</vt:lpstr>
      <vt:lpstr>2023 1분기 게임 시장 분석</vt:lpstr>
      <vt:lpstr>지역에 따른 게임 선호도</vt:lpstr>
      <vt:lpstr>지역 구분 기준</vt:lpstr>
      <vt:lpstr>지역에 따른 게임 선호도</vt:lpstr>
      <vt:lpstr>지역별 선호 장르</vt:lpstr>
      <vt:lpstr>지역별 선호 장르</vt:lpstr>
      <vt:lpstr>연도별 게임의 트렌드</vt:lpstr>
      <vt:lpstr>연도별 게임의 트렌드</vt:lpstr>
      <vt:lpstr>연도별 게임의 트렌드</vt:lpstr>
      <vt:lpstr>연도별 게임의 트렌드</vt:lpstr>
      <vt:lpstr>연도별 게임의 트렌드</vt:lpstr>
      <vt:lpstr>연도별 게임의 트렌드</vt:lpstr>
      <vt:lpstr>인기가 많은 게임(게임 생산량)</vt:lpstr>
      <vt:lpstr>인기가 많은 게임(게임 생산량)</vt:lpstr>
      <vt:lpstr>인기가 많은 게임(게임 생산량)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1분기 게임 시장 분석</dc:title>
  <dc:creator>김 태훈</dc:creator>
  <cp:lastModifiedBy>김 태훈</cp:lastModifiedBy>
  <cp:revision>3</cp:revision>
  <dcterms:created xsi:type="dcterms:W3CDTF">2023-03-13T00:55:49Z</dcterms:created>
  <dcterms:modified xsi:type="dcterms:W3CDTF">2023-03-13T06:38:18Z</dcterms:modified>
</cp:coreProperties>
</file>